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3" r:id="rId1"/>
  </p:sldMasterIdLst>
  <p:notesMasterIdLst>
    <p:notesMasterId r:id="rId9"/>
  </p:notesMasterIdLst>
  <p:sldIdLst>
    <p:sldId id="256" r:id="rId2"/>
    <p:sldId id="260" r:id="rId3"/>
    <p:sldId id="258" r:id="rId4"/>
    <p:sldId id="259" r:id="rId5"/>
    <p:sldId id="264" r:id="rId6"/>
    <p:sldId id="265" r:id="rId7"/>
    <p:sldId id="26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82857"/>
  </p:normalViewPr>
  <p:slideViewPr>
    <p:cSldViewPr snapToGrid="0" snapToObjects="1">
      <p:cViewPr varScale="1">
        <p:scale>
          <a:sx n="105" d="100"/>
          <a:sy n="105" d="100"/>
        </p:scale>
        <p:origin x="13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435FBA-9E67-43BA-9D22-CBEC5AED7D5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443D4D93-5088-4DB3-9CDD-C3EB7A82BE8E}">
      <dgm:prSet/>
      <dgm:spPr/>
      <dgm:t>
        <a:bodyPr/>
        <a:lstStyle/>
        <a:p>
          <a:r>
            <a:rPr lang="en-US" dirty="0"/>
            <a:t>Science isn’t made by </a:t>
          </a:r>
          <a:r>
            <a:rPr lang="en-US" b="1" dirty="0"/>
            <a:t>individuals</a:t>
          </a:r>
          <a:r>
            <a:rPr lang="en-US" dirty="0"/>
            <a:t>.  </a:t>
          </a:r>
        </a:p>
      </dgm:t>
    </dgm:pt>
    <dgm:pt modelId="{00D7D05A-6713-4DC5-8BE3-33D11BF1F0D0}" type="parTrans" cxnId="{7501C41A-603F-4A40-83D2-E253E19DDCA3}">
      <dgm:prSet/>
      <dgm:spPr/>
      <dgm:t>
        <a:bodyPr/>
        <a:lstStyle/>
        <a:p>
          <a:endParaRPr lang="en-US"/>
        </a:p>
      </dgm:t>
    </dgm:pt>
    <dgm:pt modelId="{FB53B5A9-339B-4EDF-A20C-77D0C53CDABB}" type="sibTrans" cxnId="{7501C41A-603F-4A40-83D2-E253E19DDCA3}">
      <dgm:prSet/>
      <dgm:spPr/>
      <dgm:t>
        <a:bodyPr/>
        <a:lstStyle/>
        <a:p>
          <a:endParaRPr lang="en-US"/>
        </a:p>
      </dgm:t>
    </dgm:pt>
    <dgm:pt modelId="{E552CC62-D529-4403-A0B3-E8ADDEF5BABF}">
      <dgm:prSet/>
      <dgm:spPr/>
      <dgm:t>
        <a:bodyPr/>
        <a:lstStyle/>
        <a:p>
          <a:r>
            <a:rPr lang="en-US" dirty="0"/>
            <a:t>Scientists </a:t>
          </a:r>
          <a:r>
            <a:rPr lang="en-US" b="1" dirty="0"/>
            <a:t>work together</a:t>
          </a:r>
          <a:r>
            <a:rPr lang="en-US" b="0" dirty="0"/>
            <a:t>, and build on each other’s ideas.</a:t>
          </a:r>
          <a:endParaRPr lang="en-US" dirty="0"/>
        </a:p>
      </dgm:t>
    </dgm:pt>
    <dgm:pt modelId="{D8246F0E-8F31-448A-A76B-56DC5B55CB41}" type="parTrans" cxnId="{C0DA5F95-A780-4F61-B2FB-14CCE6385A08}">
      <dgm:prSet/>
      <dgm:spPr/>
      <dgm:t>
        <a:bodyPr/>
        <a:lstStyle/>
        <a:p>
          <a:endParaRPr lang="en-US"/>
        </a:p>
      </dgm:t>
    </dgm:pt>
    <dgm:pt modelId="{5546507D-C165-432D-B153-BF27FA271334}" type="sibTrans" cxnId="{C0DA5F95-A780-4F61-B2FB-14CCE6385A08}">
      <dgm:prSet/>
      <dgm:spPr/>
      <dgm:t>
        <a:bodyPr/>
        <a:lstStyle/>
        <a:p>
          <a:endParaRPr lang="en-US"/>
        </a:p>
      </dgm:t>
    </dgm:pt>
    <dgm:pt modelId="{956E472B-48FE-453B-8E1A-4B1B4B823959}">
      <dgm:prSet/>
      <dgm:spPr/>
      <dgm:t>
        <a:bodyPr/>
        <a:lstStyle/>
        <a:p>
          <a:r>
            <a:rPr lang="en-US" dirty="0"/>
            <a:t>Enrico Fermi developed a </a:t>
          </a:r>
          <a:r>
            <a:rPr lang="en-US" b="1" dirty="0"/>
            <a:t>theory</a:t>
          </a:r>
          <a:r>
            <a:rPr lang="en-US" dirty="0"/>
            <a:t> of beta decay.</a:t>
          </a:r>
        </a:p>
      </dgm:t>
    </dgm:pt>
    <dgm:pt modelId="{FB61200E-8C0F-4F78-86C8-A5925DDE29B8}" type="parTrans" cxnId="{93B34E20-5E86-4400-8323-6A1A40D994AE}">
      <dgm:prSet/>
      <dgm:spPr/>
      <dgm:t>
        <a:bodyPr/>
        <a:lstStyle/>
        <a:p>
          <a:endParaRPr lang="en-US"/>
        </a:p>
      </dgm:t>
    </dgm:pt>
    <dgm:pt modelId="{90AD6845-E259-460D-83B2-BDEAB8A12D51}" type="sibTrans" cxnId="{93B34E20-5E86-4400-8323-6A1A40D994AE}">
      <dgm:prSet/>
      <dgm:spPr/>
      <dgm:t>
        <a:bodyPr/>
        <a:lstStyle/>
        <a:p>
          <a:endParaRPr lang="en-US"/>
        </a:p>
      </dgm:t>
    </dgm:pt>
    <dgm:pt modelId="{F0F6BE8B-CB0B-46E1-9444-0343CDA40D65}">
      <dgm:prSet/>
      <dgm:spPr/>
      <dgm:t>
        <a:bodyPr/>
        <a:lstStyle/>
        <a:p>
          <a:r>
            <a:rPr lang="en-US" b="0" dirty="0" err="1"/>
            <a:t>Chien-Shiung</a:t>
          </a:r>
          <a:r>
            <a:rPr lang="en-US" b="0" dirty="0"/>
            <a:t> Wu used </a:t>
          </a:r>
          <a:r>
            <a:rPr lang="en-US" b="1" dirty="0"/>
            <a:t>experiments</a:t>
          </a:r>
          <a:r>
            <a:rPr lang="en-US" b="0" dirty="0"/>
            <a:t> to test the theory, and </a:t>
          </a:r>
          <a:r>
            <a:rPr lang="en-US" b="1" dirty="0"/>
            <a:t>correct errors</a:t>
          </a:r>
          <a:r>
            <a:rPr lang="en-US" b="0" dirty="0"/>
            <a:t>.</a:t>
          </a:r>
          <a:r>
            <a:rPr lang="en-US" b="1" dirty="0"/>
            <a:t> </a:t>
          </a:r>
          <a:r>
            <a:rPr lang="en-US" b="0" dirty="0"/>
            <a:t> </a:t>
          </a:r>
        </a:p>
      </dgm:t>
    </dgm:pt>
    <dgm:pt modelId="{9B58BDE7-F23A-4A1F-940E-1718B7650327}" type="parTrans" cxnId="{0E9C25AE-1A53-44C6-A03B-A847534F0476}">
      <dgm:prSet/>
      <dgm:spPr/>
      <dgm:t>
        <a:bodyPr/>
        <a:lstStyle/>
        <a:p>
          <a:endParaRPr lang="en-US"/>
        </a:p>
      </dgm:t>
    </dgm:pt>
    <dgm:pt modelId="{4127424C-C7BD-4191-BCBD-D80459DEFEAB}" type="sibTrans" cxnId="{0E9C25AE-1A53-44C6-A03B-A847534F0476}">
      <dgm:prSet/>
      <dgm:spPr/>
      <dgm:t>
        <a:bodyPr/>
        <a:lstStyle/>
        <a:p>
          <a:endParaRPr lang="en-US"/>
        </a:p>
      </dgm:t>
    </dgm:pt>
    <dgm:pt modelId="{23C2807B-44E8-48EB-AF34-C0EE91EC2575}" type="pres">
      <dgm:prSet presAssocID="{41435FBA-9E67-43BA-9D22-CBEC5AED7D5B}" presName="root" presStyleCnt="0">
        <dgm:presLayoutVars>
          <dgm:dir/>
          <dgm:resizeHandles val="exact"/>
        </dgm:presLayoutVars>
      </dgm:prSet>
      <dgm:spPr/>
    </dgm:pt>
    <dgm:pt modelId="{E8E894BC-41C3-44FE-9BCD-9FE9BC51755B}" type="pres">
      <dgm:prSet presAssocID="{443D4D93-5088-4DB3-9CDD-C3EB7A82BE8E}" presName="compNode" presStyleCnt="0"/>
      <dgm:spPr/>
    </dgm:pt>
    <dgm:pt modelId="{9F8EDED9-EFC6-40A0-A38F-94788746139F}" type="pres">
      <dgm:prSet presAssocID="{443D4D93-5088-4DB3-9CDD-C3EB7A82BE8E}" presName="bgRect" presStyleLbl="bgShp" presStyleIdx="0" presStyleCnt="4"/>
      <dgm:spPr/>
    </dgm:pt>
    <dgm:pt modelId="{1B5C717E-4367-4805-BCC2-D0ECB56DED41}" type="pres">
      <dgm:prSet presAssocID="{443D4D93-5088-4DB3-9CDD-C3EB7A82BE8E}" presName="iconRect" presStyleLbl="node1" presStyleIdx="0" presStyleCnt="4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318ABCE3-68A7-4B83-B2AB-92E4EB069648}" type="pres">
      <dgm:prSet presAssocID="{443D4D93-5088-4DB3-9CDD-C3EB7A82BE8E}" presName="spaceRect" presStyleCnt="0"/>
      <dgm:spPr/>
    </dgm:pt>
    <dgm:pt modelId="{1B5D689C-A4D2-473D-BE21-4CD0BF2CA7D4}" type="pres">
      <dgm:prSet presAssocID="{443D4D93-5088-4DB3-9CDD-C3EB7A82BE8E}" presName="parTx" presStyleLbl="revTx" presStyleIdx="0" presStyleCnt="4">
        <dgm:presLayoutVars>
          <dgm:chMax val="0"/>
          <dgm:chPref val="0"/>
        </dgm:presLayoutVars>
      </dgm:prSet>
      <dgm:spPr/>
    </dgm:pt>
    <dgm:pt modelId="{E2C6E628-F669-478D-874D-B200B21F476E}" type="pres">
      <dgm:prSet presAssocID="{FB53B5A9-339B-4EDF-A20C-77D0C53CDABB}" presName="sibTrans" presStyleCnt="0"/>
      <dgm:spPr/>
    </dgm:pt>
    <dgm:pt modelId="{74479422-F19E-4E96-AA71-83698A582887}" type="pres">
      <dgm:prSet presAssocID="{E552CC62-D529-4403-A0B3-E8ADDEF5BABF}" presName="compNode" presStyleCnt="0"/>
      <dgm:spPr/>
    </dgm:pt>
    <dgm:pt modelId="{632D1849-0A04-46A6-877F-D1B5B26AF9E2}" type="pres">
      <dgm:prSet presAssocID="{E552CC62-D529-4403-A0B3-E8ADDEF5BABF}" presName="bgRect" presStyleLbl="bgShp" presStyleIdx="1" presStyleCnt="4"/>
      <dgm:spPr/>
    </dgm:pt>
    <dgm:pt modelId="{427FC4E2-4E2D-4529-983C-B0F472F141FE}" type="pres">
      <dgm:prSet presAssocID="{E552CC62-D529-4403-A0B3-E8ADDEF5BABF}" presName="iconRect" presStyleLbl="node1" presStyleIdx="1" presStyleCnt="4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flow"/>
        </a:ext>
      </dgm:extLst>
    </dgm:pt>
    <dgm:pt modelId="{1BDB7BB7-8D13-4FD5-9DA4-E216A14823FA}" type="pres">
      <dgm:prSet presAssocID="{E552CC62-D529-4403-A0B3-E8ADDEF5BABF}" presName="spaceRect" presStyleCnt="0"/>
      <dgm:spPr/>
    </dgm:pt>
    <dgm:pt modelId="{2F7CB712-0FD7-4951-8415-FD60BD0335BA}" type="pres">
      <dgm:prSet presAssocID="{E552CC62-D529-4403-A0B3-E8ADDEF5BABF}" presName="parTx" presStyleLbl="revTx" presStyleIdx="1" presStyleCnt="4">
        <dgm:presLayoutVars>
          <dgm:chMax val="0"/>
          <dgm:chPref val="0"/>
        </dgm:presLayoutVars>
      </dgm:prSet>
      <dgm:spPr/>
    </dgm:pt>
    <dgm:pt modelId="{86A87E3E-4F5D-4925-A6A2-9D5585E46435}" type="pres">
      <dgm:prSet presAssocID="{5546507D-C165-432D-B153-BF27FA271334}" presName="sibTrans" presStyleCnt="0"/>
      <dgm:spPr/>
    </dgm:pt>
    <dgm:pt modelId="{208C3651-E4BB-40EB-B03A-6EEE76C266D4}" type="pres">
      <dgm:prSet presAssocID="{956E472B-48FE-453B-8E1A-4B1B4B823959}" presName="compNode" presStyleCnt="0"/>
      <dgm:spPr/>
    </dgm:pt>
    <dgm:pt modelId="{5205B2DF-AD10-42D0-9C79-C77923E3B793}" type="pres">
      <dgm:prSet presAssocID="{956E472B-48FE-453B-8E1A-4B1B4B823959}" presName="bgRect" presStyleLbl="bgShp" presStyleIdx="2" presStyleCnt="4"/>
      <dgm:spPr/>
    </dgm:pt>
    <dgm:pt modelId="{FA37C9F6-1661-4FDC-9144-53E510AD0B2F}" type="pres">
      <dgm:prSet presAssocID="{956E472B-48FE-453B-8E1A-4B1B4B823959}" presName="iconRect" presStyleLbl="node1" presStyleIdx="2" presStyleCnt="4"/>
      <dgm:spPr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80BEAE06-493A-4933-B081-70DDA26E5ABB}" type="pres">
      <dgm:prSet presAssocID="{956E472B-48FE-453B-8E1A-4B1B4B823959}" presName="spaceRect" presStyleCnt="0"/>
      <dgm:spPr/>
    </dgm:pt>
    <dgm:pt modelId="{5CB34074-7DA8-4946-B3A7-E97CA7CE461C}" type="pres">
      <dgm:prSet presAssocID="{956E472B-48FE-453B-8E1A-4B1B4B823959}" presName="parTx" presStyleLbl="revTx" presStyleIdx="2" presStyleCnt="4">
        <dgm:presLayoutVars>
          <dgm:chMax val="0"/>
          <dgm:chPref val="0"/>
        </dgm:presLayoutVars>
      </dgm:prSet>
      <dgm:spPr/>
    </dgm:pt>
    <dgm:pt modelId="{0037A567-9B6A-4942-AAC6-3DEA0D9161DC}" type="pres">
      <dgm:prSet presAssocID="{90AD6845-E259-460D-83B2-BDEAB8A12D51}" presName="sibTrans" presStyleCnt="0"/>
      <dgm:spPr/>
    </dgm:pt>
    <dgm:pt modelId="{6F2E3A70-65AF-432B-9C2D-8E1F6A888E44}" type="pres">
      <dgm:prSet presAssocID="{F0F6BE8B-CB0B-46E1-9444-0343CDA40D65}" presName="compNode" presStyleCnt="0"/>
      <dgm:spPr/>
    </dgm:pt>
    <dgm:pt modelId="{69343FC2-221E-46AC-8186-9539317D1213}" type="pres">
      <dgm:prSet presAssocID="{F0F6BE8B-CB0B-46E1-9444-0343CDA40D65}" presName="bgRect" presStyleLbl="bgShp" presStyleIdx="3" presStyleCnt="4"/>
      <dgm:spPr/>
    </dgm:pt>
    <dgm:pt modelId="{32A049B5-0598-4B07-A635-4C4734435583}" type="pres">
      <dgm:prSet presAssocID="{F0F6BE8B-CB0B-46E1-9444-0343CDA40D65}" presName="iconRect" presStyleLbl="node1" presStyleIdx="3" presStyleCnt="4"/>
      <dgm:spPr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otes"/>
        </a:ext>
      </dgm:extLst>
    </dgm:pt>
    <dgm:pt modelId="{8836DFBD-4408-4647-BC43-926F74AA5902}" type="pres">
      <dgm:prSet presAssocID="{F0F6BE8B-CB0B-46E1-9444-0343CDA40D65}" presName="spaceRect" presStyleCnt="0"/>
      <dgm:spPr/>
    </dgm:pt>
    <dgm:pt modelId="{CE20B0B4-C1AC-4DD7-A02B-5A1061684716}" type="pres">
      <dgm:prSet presAssocID="{F0F6BE8B-CB0B-46E1-9444-0343CDA40D65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7501C41A-603F-4A40-83D2-E253E19DDCA3}" srcId="{41435FBA-9E67-43BA-9D22-CBEC5AED7D5B}" destId="{443D4D93-5088-4DB3-9CDD-C3EB7A82BE8E}" srcOrd="0" destOrd="0" parTransId="{00D7D05A-6713-4DC5-8BE3-33D11BF1F0D0}" sibTransId="{FB53B5A9-339B-4EDF-A20C-77D0C53CDABB}"/>
    <dgm:cxn modelId="{93B34E20-5E86-4400-8323-6A1A40D994AE}" srcId="{41435FBA-9E67-43BA-9D22-CBEC5AED7D5B}" destId="{956E472B-48FE-453B-8E1A-4B1B4B823959}" srcOrd="2" destOrd="0" parTransId="{FB61200E-8C0F-4F78-86C8-A5925DDE29B8}" sibTransId="{90AD6845-E259-460D-83B2-BDEAB8A12D51}"/>
    <dgm:cxn modelId="{60F6A124-1EEA-B649-971B-BDC5DD31F586}" type="presOf" srcId="{F0F6BE8B-CB0B-46E1-9444-0343CDA40D65}" destId="{CE20B0B4-C1AC-4DD7-A02B-5A1061684716}" srcOrd="0" destOrd="0" presId="urn:microsoft.com/office/officeart/2018/2/layout/IconVerticalSolidList"/>
    <dgm:cxn modelId="{51D1F539-7D42-644B-A07D-AFAED99444FB}" type="presOf" srcId="{443D4D93-5088-4DB3-9CDD-C3EB7A82BE8E}" destId="{1B5D689C-A4D2-473D-BE21-4CD0BF2CA7D4}" srcOrd="0" destOrd="0" presId="urn:microsoft.com/office/officeart/2018/2/layout/IconVerticalSolidList"/>
    <dgm:cxn modelId="{057CAA73-A3CF-DC4D-83ED-C324F227E7B0}" type="presOf" srcId="{E552CC62-D529-4403-A0B3-E8ADDEF5BABF}" destId="{2F7CB712-0FD7-4951-8415-FD60BD0335BA}" srcOrd="0" destOrd="0" presId="urn:microsoft.com/office/officeart/2018/2/layout/IconVerticalSolidList"/>
    <dgm:cxn modelId="{D137B379-6792-FF45-9A53-3296BAFC397B}" type="presOf" srcId="{41435FBA-9E67-43BA-9D22-CBEC5AED7D5B}" destId="{23C2807B-44E8-48EB-AF34-C0EE91EC2575}" srcOrd="0" destOrd="0" presId="urn:microsoft.com/office/officeart/2018/2/layout/IconVerticalSolidList"/>
    <dgm:cxn modelId="{C0DA5F95-A780-4F61-B2FB-14CCE6385A08}" srcId="{41435FBA-9E67-43BA-9D22-CBEC5AED7D5B}" destId="{E552CC62-D529-4403-A0B3-E8ADDEF5BABF}" srcOrd="1" destOrd="0" parTransId="{D8246F0E-8F31-448A-A76B-56DC5B55CB41}" sibTransId="{5546507D-C165-432D-B153-BF27FA271334}"/>
    <dgm:cxn modelId="{0E9C25AE-1A53-44C6-A03B-A847534F0476}" srcId="{41435FBA-9E67-43BA-9D22-CBEC5AED7D5B}" destId="{F0F6BE8B-CB0B-46E1-9444-0343CDA40D65}" srcOrd="3" destOrd="0" parTransId="{9B58BDE7-F23A-4A1F-940E-1718B7650327}" sibTransId="{4127424C-C7BD-4191-BCBD-D80459DEFEAB}"/>
    <dgm:cxn modelId="{55E1F6DA-80E4-F240-921C-F711AFD211D6}" type="presOf" srcId="{956E472B-48FE-453B-8E1A-4B1B4B823959}" destId="{5CB34074-7DA8-4946-B3A7-E97CA7CE461C}" srcOrd="0" destOrd="0" presId="urn:microsoft.com/office/officeart/2018/2/layout/IconVerticalSolidList"/>
    <dgm:cxn modelId="{A6EAF4DB-CE3D-B045-B243-C26DACF744E0}" type="presParOf" srcId="{23C2807B-44E8-48EB-AF34-C0EE91EC2575}" destId="{E8E894BC-41C3-44FE-9BCD-9FE9BC51755B}" srcOrd="0" destOrd="0" presId="urn:microsoft.com/office/officeart/2018/2/layout/IconVerticalSolidList"/>
    <dgm:cxn modelId="{0C5D06CC-89C0-E042-A0C1-11A1460D0C3E}" type="presParOf" srcId="{E8E894BC-41C3-44FE-9BCD-9FE9BC51755B}" destId="{9F8EDED9-EFC6-40A0-A38F-94788746139F}" srcOrd="0" destOrd="0" presId="urn:microsoft.com/office/officeart/2018/2/layout/IconVerticalSolidList"/>
    <dgm:cxn modelId="{BD535EF1-853A-1642-925D-43381C1E8B25}" type="presParOf" srcId="{E8E894BC-41C3-44FE-9BCD-9FE9BC51755B}" destId="{1B5C717E-4367-4805-BCC2-D0ECB56DED41}" srcOrd="1" destOrd="0" presId="urn:microsoft.com/office/officeart/2018/2/layout/IconVerticalSolidList"/>
    <dgm:cxn modelId="{44945761-A121-A942-85A2-42A60A4615C5}" type="presParOf" srcId="{E8E894BC-41C3-44FE-9BCD-9FE9BC51755B}" destId="{318ABCE3-68A7-4B83-B2AB-92E4EB069648}" srcOrd="2" destOrd="0" presId="urn:microsoft.com/office/officeart/2018/2/layout/IconVerticalSolidList"/>
    <dgm:cxn modelId="{0BE7C248-7B13-F249-8438-70568616923F}" type="presParOf" srcId="{E8E894BC-41C3-44FE-9BCD-9FE9BC51755B}" destId="{1B5D689C-A4D2-473D-BE21-4CD0BF2CA7D4}" srcOrd="3" destOrd="0" presId="urn:microsoft.com/office/officeart/2018/2/layout/IconVerticalSolidList"/>
    <dgm:cxn modelId="{DDFCF9AD-BA33-4B42-A808-433FF48FAEA0}" type="presParOf" srcId="{23C2807B-44E8-48EB-AF34-C0EE91EC2575}" destId="{E2C6E628-F669-478D-874D-B200B21F476E}" srcOrd="1" destOrd="0" presId="urn:microsoft.com/office/officeart/2018/2/layout/IconVerticalSolidList"/>
    <dgm:cxn modelId="{BD140D6A-D036-524A-98D5-E982550E0FC6}" type="presParOf" srcId="{23C2807B-44E8-48EB-AF34-C0EE91EC2575}" destId="{74479422-F19E-4E96-AA71-83698A582887}" srcOrd="2" destOrd="0" presId="urn:microsoft.com/office/officeart/2018/2/layout/IconVerticalSolidList"/>
    <dgm:cxn modelId="{A43CD4FF-0D01-B945-99F8-AFE2BBFE1BC8}" type="presParOf" srcId="{74479422-F19E-4E96-AA71-83698A582887}" destId="{632D1849-0A04-46A6-877F-D1B5B26AF9E2}" srcOrd="0" destOrd="0" presId="urn:microsoft.com/office/officeart/2018/2/layout/IconVerticalSolidList"/>
    <dgm:cxn modelId="{6E4EBC6C-AC61-CE49-9235-DEC92EBC423D}" type="presParOf" srcId="{74479422-F19E-4E96-AA71-83698A582887}" destId="{427FC4E2-4E2D-4529-983C-B0F472F141FE}" srcOrd="1" destOrd="0" presId="urn:microsoft.com/office/officeart/2018/2/layout/IconVerticalSolidList"/>
    <dgm:cxn modelId="{DE9FB15D-E9AD-ED43-8909-9820C34F600F}" type="presParOf" srcId="{74479422-F19E-4E96-AA71-83698A582887}" destId="{1BDB7BB7-8D13-4FD5-9DA4-E216A14823FA}" srcOrd="2" destOrd="0" presId="urn:microsoft.com/office/officeart/2018/2/layout/IconVerticalSolidList"/>
    <dgm:cxn modelId="{67EA1B40-13E1-A743-8AC1-F4BD1A9D7138}" type="presParOf" srcId="{74479422-F19E-4E96-AA71-83698A582887}" destId="{2F7CB712-0FD7-4951-8415-FD60BD0335BA}" srcOrd="3" destOrd="0" presId="urn:microsoft.com/office/officeart/2018/2/layout/IconVerticalSolidList"/>
    <dgm:cxn modelId="{492C6802-3EA0-AB44-AD6C-32A365193D98}" type="presParOf" srcId="{23C2807B-44E8-48EB-AF34-C0EE91EC2575}" destId="{86A87E3E-4F5D-4925-A6A2-9D5585E46435}" srcOrd="3" destOrd="0" presId="urn:microsoft.com/office/officeart/2018/2/layout/IconVerticalSolidList"/>
    <dgm:cxn modelId="{96CA1A8A-9C76-414B-8543-95EA28713D16}" type="presParOf" srcId="{23C2807B-44E8-48EB-AF34-C0EE91EC2575}" destId="{208C3651-E4BB-40EB-B03A-6EEE76C266D4}" srcOrd="4" destOrd="0" presId="urn:microsoft.com/office/officeart/2018/2/layout/IconVerticalSolidList"/>
    <dgm:cxn modelId="{872C7F3A-728C-774A-B88F-960B69367435}" type="presParOf" srcId="{208C3651-E4BB-40EB-B03A-6EEE76C266D4}" destId="{5205B2DF-AD10-42D0-9C79-C77923E3B793}" srcOrd="0" destOrd="0" presId="urn:microsoft.com/office/officeart/2018/2/layout/IconVerticalSolidList"/>
    <dgm:cxn modelId="{4E87671F-1C53-9544-8B06-30148B70A832}" type="presParOf" srcId="{208C3651-E4BB-40EB-B03A-6EEE76C266D4}" destId="{FA37C9F6-1661-4FDC-9144-53E510AD0B2F}" srcOrd="1" destOrd="0" presId="urn:microsoft.com/office/officeart/2018/2/layout/IconVerticalSolidList"/>
    <dgm:cxn modelId="{77E0444E-CDDB-654E-822B-0B8F7D581F00}" type="presParOf" srcId="{208C3651-E4BB-40EB-B03A-6EEE76C266D4}" destId="{80BEAE06-493A-4933-B081-70DDA26E5ABB}" srcOrd="2" destOrd="0" presId="urn:microsoft.com/office/officeart/2018/2/layout/IconVerticalSolidList"/>
    <dgm:cxn modelId="{207C1DD5-F6B5-FA45-9733-C2EBD11EF315}" type="presParOf" srcId="{208C3651-E4BB-40EB-B03A-6EEE76C266D4}" destId="{5CB34074-7DA8-4946-B3A7-E97CA7CE461C}" srcOrd="3" destOrd="0" presId="urn:microsoft.com/office/officeart/2018/2/layout/IconVerticalSolidList"/>
    <dgm:cxn modelId="{EE4E9D89-A60D-F54E-A80A-3AB5F13140A8}" type="presParOf" srcId="{23C2807B-44E8-48EB-AF34-C0EE91EC2575}" destId="{0037A567-9B6A-4942-AAC6-3DEA0D9161DC}" srcOrd="5" destOrd="0" presId="urn:microsoft.com/office/officeart/2018/2/layout/IconVerticalSolidList"/>
    <dgm:cxn modelId="{087F3BBC-675C-7E42-BF09-15F3F5BB1C1A}" type="presParOf" srcId="{23C2807B-44E8-48EB-AF34-C0EE91EC2575}" destId="{6F2E3A70-65AF-432B-9C2D-8E1F6A888E44}" srcOrd="6" destOrd="0" presId="urn:microsoft.com/office/officeart/2018/2/layout/IconVerticalSolidList"/>
    <dgm:cxn modelId="{67AB8983-BCC3-4C45-B489-A67A669DFA1F}" type="presParOf" srcId="{6F2E3A70-65AF-432B-9C2D-8E1F6A888E44}" destId="{69343FC2-221E-46AC-8186-9539317D1213}" srcOrd="0" destOrd="0" presId="urn:microsoft.com/office/officeart/2018/2/layout/IconVerticalSolidList"/>
    <dgm:cxn modelId="{3C6BBF3A-A8F4-1F40-9640-3CD560C1F60F}" type="presParOf" srcId="{6F2E3A70-65AF-432B-9C2D-8E1F6A888E44}" destId="{32A049B5-0598-4B07-A635-4C4734435583}" srcOrd="1" destOrd="0" presId="urn:microsoft.com/office/officeart/2018/2/layout/IconVerticalSolidList"/>
    <dgm:cxn modelId="{EF34A6B9-5ACD-B449-916D-BF2FCB4D6C1B}" type="presParOf" srcId="{6F2E3A70-65AF-432B-9C2D-8E1F6A888E44}" destId="{8836DFBD-4408-4647-BC43-926F74AA5902}" srcOrd="2" destOrd="0" presId="urn:microsoft.com/office/officeart/2018/2/layout/IconVerticalSolidList"/>
    <dgm:cxn modelId="{FADCCE6D-3A33-A043-BAA2-DA5D9AE4EBA1}" type="presParOf" srcId="{6F2E3A70-65AF-432B-9C2D-8E1F6A888E44}" destId="{CE20B0B4-C1AC-4DD7-A02B-5A106168471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8EDED9-EFC6-40A0-A38F-94788746139F}">
      <dsp:nvSpPr>
        <dsp:cNvPr id="0" name=""/>
        <dsp:cNvSpPr/>
      </dsp:nvSpPr>
      <dsp:spPr>
        <a:xfrm>
          <a:off x="0" y="1459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5C717E-4367-4805-BCC2-D0ECB56DED41}">
      <dsp:nvSpPr>
        <dsp:cNvPr id="0" name=""/>
        <dsp:cNvSpPr/>
      </dsp:nvSpPr>
      <dsp:spPr>
        <a:xfrm>
          <a:off x="223832" y="167946"/>
          <a:ext cx="406967" cy="406967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5D689C-A4D2-473D-BE21-4CD0BF2CA7D4}">
      <dsp:nvSpPr>
        <dsp:cNvPr id="0" name=""/>
        <dsp:cNvSpPr/>
      </dsp:nvSpPr>
      <dsp:spPr>
        <a:xfrm>
          <a:off x="854632" y="1459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Science isn’t made by </a:t>
          </a:r>
          <a:r>
            <a:rPr lang="en-US" sz="2200" b="1" kern="1200" dirty="0"/>
            <a:t>individuals</a:t>
          </a:r>
          <a:r>
            <a:rPr lang="en-US" sz="2200" kern="1200" dirty="0"/>
            <a:t>.  </a:t>
          </a:r>
        </a:p>
      </dsp:txBody>
      <dsp:txXfrm>
        <a:off x="854632" y="1459"/>
        <a:ext cx="10301047" cy="739941"/>
      </dsp:txXfrm>
    </dsp:sp>
    <dsp:sp modelId="{632D1849-0A04-46A6-877F-D1B5B26AF9E2}">
      <dsp:nvSpPr>
        <dsp:cNvPr id="0" name=""/>
        <dsp:cNvSpPr/>
      </dsp:nvSpPr>
      <dsp:spPr>
        <a:xfrm>
          <a:off x="0" y="926386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7FC4E2-4E2D-4529-983C-B0F472F141FE}">
      <dsp:nvSpPr>
        <dsp:cNvPr id="0" name=""/>
        <dsp:cNvSpPr/>
      </dsp:nvSpPr>
      <dsp:spPr>
        <a:xfrm>
          <a:off x="223832" y="1092873"/>
          <a:ext cx="406967" cy="406967"/>
        </a:xfrm>
        <a:prstGeom prst="rect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7CB712-0FD7-4951-8415-FD60BD0335BA}">
      <dsp:nvSpPr>
        <dsp:cNvPr id="0" name=""/>
        <dsp:cNvSpPr/>
      </dsp:nvSpPr>
      <dsp:spPr>
        <a:xfrm>
          <a:off x="854632" y="926386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Scientists </a:t>
          </a:r>
          <a:r>
            <a:rPr lang="en-US" sz="2200" b="1" kern="1200" dirty="0"/>
            <a:t>work together</a:t>
          </a:r>
          <a:r>
            <a:rPr lang="en-US" sz="2200" b="0" kern="1200" dirty="0"/>
            <a:t>, and build on each other’s ideas.</a:t>
          </a:r>
          <a:endParaRPr lang="en-US" sz="2200" kern="1200" dirty="0"/>
        </a:p>
      </dsp:txBody>
      <dsp:txXfrm>
        <a:off x="854632" y="926386"/>
        <a:ext cx="10301047" cy="739941"/>
      </dsp:txXfrm>
    </dsp:sp>
    <dsp:sp modelId="{5205B2DF-AD10-42D0-9C79-C77923E3B793}">
      <dsp:nvSpPr>
        <dsp:cNvPr id="0" name=""/>
        <dsp:cNvSpPr/>
      </dsp:nvSpPr>
      <dsp:spPr>
        <a:xfrm>
          <a:off x="0" y="1851313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37C9F6-1661-4FDC-9144-53E510AD0B2F}">
      <dsp:nvSpPr>
        <dsp:cNvPr id="0" name=""/>
        <dsp:cNvSpPr/>
      </dsp:nvSpPr>
      <dsp:spPr>
        <a:xfrm>
          <a:off x="223832" y="2017800"/>
          <a:ext cx="406967" cy="406967"/>
        </a:xfrm>
        <a:prstGeom prst="rect">
          <a:avLst/>
        </a:prstGeom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B34074-7DA8-4946-B3A7-E97CA7CE461C}">
      <dsp:nvSpPr>
        <dsp:cNvPr id="0" name=""/>
        <dsp:cNvSpPr/>
      </dsp:nvSpPr>
      <dsp:spPr>
        <a:xfrm>
          <a:off x="854632" y="1851313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Enrico Fermi developed a </a:t>
          </a:r>
          <a:r>
            <a:rPr lang="en-US" sz="2200" b="1" kern="1200" dirty="0"/>
            <a:t>theory</a:t>
          </a:r>
          <a:r>
            <a:rPr lang="en-US" sz="2200" kern="1200" dirty="0"/>
            <a:t> of beta decay.</a:t>
          </a:r>
        </a:p>
      </dsp:txBody>
      <dsp:txXfrm>
        <a:off x="854632" y="1851313"/>
        <a:ext cx="10301047" cy="739941"/>
      </dsp:txXfrm>
    </dsp:sp>
    <dsp:sp modelId="{69343FC2-221E-46AC-8186-9539317D1213}">
      <dsp:nvSpPr>
        <dsp:cNvPr id="0" name=""/>
        <dsp:cNvSpPr/>
      </dsp:nvSpPr>
      <dsp:spPr>
        <a:xfrm>
          <a:off x="0" y="2776240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A049B5-0598-4B07-A635-4C4734435583}">
      <dsp:nvSpPr>
        <dsp:cNvPr id="0" name=""/>
        <dsp:cNvSpPr/>
      </dsp:nvSpPr>
      <dsp:spPr>
        <a:xfrm>
          <a:off x="223832" y="2942727"/>
          <a:ext cx="406967" cy="406967"/>
        </a:xfrm>
        <a:prstGeom prst="rect">
          <a:avLst/>
        </a:prstGeom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20B0B4-C1AC-4DD7-A02B-5A1061684716}">
      <dsp:nvSpPr>
        <dsp:cNvPr id="0" name=""/>
        <dsp:cNvSpPr/>
      </dsp:nvSpPr>
      <dsp:spPr>
        <a:xfrm>
          <a:off x="854632" y="2776240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 dirty="0" err="1"/>
            <a:t>Chien-Shiung</a:t>
          </a:r>
          <a:r>
            <a:rPr lang="en-US" sz="2200" b="0" kern="1200" dirty="0"/>
            <a:t> Wu used </a:t>
          </a:r>
          <a:r>
            <a:rPr lang="en-US" sz="2200" b="1" kern="1200" dirty="0"/>
            <a:t>experiments</a:t>
          </a:r>
          <a:r>
            <a:rPr lang="en-US" sz="2200" b="0" kern="1200" dirty="0"/>
            <a:t> to test the theory, and </a:t>
          </a:r>
          <a:r>
            <a:rPr lang="en-US" sz="2200" b="1" kern="1200" dirty="0"/>
            <a:t>correct errors</a:t>
          </a:r>
          <a:r>
            <a:rPr lang="en-US" sz="2200" b="0" kern="1200" dirty="0"/>
            <a:t>.</a:t>
          </a:r>
          <a:r>
            <a:rPr lang="en-US" sz="2200" b="1" kern="1200" dirty="0"/>
            <a:t> </a:t>
          </a:r>
          <a:r>
            <a:rPr lang="en-US" sz="2200" b="0" kern="1200" dirty="0"/>
            <a:t> </a:t>
          </a:r>
        </a:p>
      </dsp:txBody>
      <dsp:txXfrm>
        <a:off x="854632" y="2776240"/>
        <a:ext cx="10301047" cy="739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05A0C0-CC9E-5C4A-8A3D-1BDAD2299DD5}" type="datetimeFigureOut">
              <a:rPr lang="en-US" smtClean="0"/>
              <a:t>9/14/22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D6E9FB-0F1E-F04E-BEA1-1FD6217A3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776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Nuclear Equations</a:t>
            </a:r>
          </a:p>
          <a:p>
            <a:endParaRPr lang="en-US" b="1" dirty="0"/>
          </a:p>
          <a:p>
            <a:r>
              <a:rPr lang="en-US" sz="1200" b="1" i="0" dirty="0">
                <a:solidFill>
                  <a:srgbClr val="FFFFFF"/>
                </a:solidFill>
              </a:rPr>
              <a:t>AQA Physics Specification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US" sz="1200" i="0" dirty="0">
                <a:solidFill>
                  <a:srgbClr val="FFFFFF"/>
                </a:solidFill>
              </a:rPr>
              <a:t>WS1.1 Understand how scientific methods and theories develop over time</a:t>
            </a:r>
          </a:p>
          <a:p>
            <a:r>
              <a:rPr lang="en-US" sz="1200" i="0" dirty="0">
                <a:solidFill>
                  <a:srgbClr val="FFFFFF"/>
                </a:solidFill>
              </a:rPr>
              <a:t>4.4.2.2 </a:t>
            </a:r>
            <a:r>
              <a:rPr lang="en-US" sz="1200" i="0">
                <a:solidFill>
                  <a:srgbClr val="FFFFFF"/>
                </a:solidFill>
              </a:rPr>
              <a:t>Nuclear equations</a:t>
            </a:r>
            <a:endParaRPr lang="en-US" sz="1200" i="0" dirty="0">
              <a:solidFill>
                <a:srgbClr val="FFFFFF"/>
              </a:solidFill>
            </a:endParaRP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US" sz="1200" i="0" dirty="0">
                <a:solidFill>
                  <a:srgbClr val="FFFFFF"/>
                </a:solidFill>
              </a:rPr>
              <a:t>GCSE Physics: Diversity in Science Teaching Pack</a:t>
            </a:r>
          </a:p>
          <a:p>
            <a:r>
              <a:rPr lang="en-US" sz="1200" i="0" dirty="0">
                <a:solidFill>
                  <a:srgbClr val="FFFFFF"/>
                </a:solidFill>
              </a:rPr>
              <a:t>Developed by James Poskett (University of Warwick)</a:t>
            </a:r>
          </a:p>
          <a:p>
            <a:r>
              <a:rPr lang="en-US" sz="1200" i="0" dirty="0" err="1">
                <a:solidFill>
                  <a:srgbClr val="FFFFFF"/>
                </a:solidFill>
              </a:rPr>
              <a:t>Licence</a:t>
            </a:r>
            <a:r>
              <a:rPr lang="en-US" sz="1200" i="0" dirty="0">
                <a:solidFill>
                  <a:srgbClr val="FFFFFF"/>
                </a:solidFill>
              </a:rPr>
              <a:t>: https://</a:t>
            </a:r>
            <a:r>
              <a:rPr lang="en-US" sz="1200" i="0" dirty="0" err="1">
                <a:solidFill>
                  <a:srgbClr val="FFFFFF"/>
                </a:solidFill>
              </a:rPr>
              <a:t>creativecommons.org</a:t>
            </a:r>
            <a:r>
              <a:rPr lang="en-US" sz="1200" i="0" dirty="0">
                <a:solidFill>
                  <a:srgbClr val="FFFFFF"/>
                </a:solidFill>
              </a:rPr>
              <a:t>/licenses/by-</a:t>
            </a:r>
            <a:r>
              <a:rPr lang="en-US" sz="1200" i="0" dirty="0" err="1">
                <a:solidFill>
                  <a:srgbClr val="FFFFFF"/>
                </a:solidFill>
              </a:rPr>
              <a:t>nc</a:t>
            </a:r>
            <a:r>
              <a:rPr lang="en-US" sz="1200" i="0" dirty="0">
                <a:solidFill>
                  <a:srgbClr val="FFFFFF"/>
                </a:solidFill>
              </a:rPr>
              <a:t>-</a:t>
            </a:r>
            <a:r>
              <a:rPr lang="en-US" sz="1200" i="0" dirty="0" err="1">
                <a:solidFill>
                  <a:srgbClr val="FFFFFF"/>
                </a:solidFill>
              </a:rPr>
              <a:t>sa</a:t>
            </a:r>
            <a:r>
              <a:rPr lang="en-US" sz="1200" i="0" dirty="0">
                <a:solidFill>
                  <a:srgbClr val="FFFFFF"/>
                </a:solidFill>
              </a:rPr>
              <a:t>/3.0/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endParaRPr lang="en-US" sz="1200" i="0" dirty="0">
              <a:solidFill>
                <a:srgbClr val="FFFFFF"/>
              </a:solidFill>
            </a:endParaRPr>
          </a:p>
          <a:p>
            <a:endParaRPr lang="en-US" sz="1200" dirty="0">
              <a:solidFill>
                <a:srgbClr val="FFFFFF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141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315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308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5234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539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none"/>
              <a:t>Click the image of each scientist to be taken to the Wikipedia page to learn more.</a:t>
            </a:r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950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693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58E14-23EC-4C25-974C-48FA839886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8"/>
            <a:ext cx="5021183" cy="5074226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FEDD4-20A1-49F6-9E3E-0B26B426BB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7" y="3602038"/>
            <a:ext cx="5021183" cy="2244580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0A32F-E6F3-4C2E-B9E3-E47868E42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473-D82F-4EFF-9DF7-AE6D83C51288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06724-A87A-4231-BFD9-277482AF7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0D1AF-36B8-4BB8-BD6A-71194F7B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FF94B3-6D3E-44FE-BB02-A9027C000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26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F6B8E-1D8E-4105-9BBB-D53AD24B7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825530-6629-4FEA-9670-EB21A2F5B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64C7A-A73F-46F5-BC33-696671DA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F1F0-FE2D-4C1C-B320-8CB9BE735F0F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B3CC0-B649-4509-A4B6-DF9D20EF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ECCCA-3F2A-46F3-BF45-7C862FF1D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863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D7BD47B-C187-494C-812F-46BE0040B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50133B-2446-4168-AA17-653891066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62168" y="996791"/>
            <a:ext cx="5011962" cy="49569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06A9AD-2756-4C51-A958-6756301EB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7870" y="996791"/>
            <a:ext cx="5021183" cy="49569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995D-CCEA-43AF-973B-8B6B56A56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B96C-10FD-4EBC-9029-9652B7535D02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029CF-BA62-4CCD-956E-FFA0B37B8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E0B3D-96AB-41B3-ABDD-5B0DE863D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18136A-0796-46EB-89BB-4C73C0258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53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63D8A-C68D-4CF9-9D15-3E09BCC09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4D94C-E537-4FF3-AAF8-A85F05C31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4B1D4-6731-4993-8609-16C1D3327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78474-CC00-4A95-9D50-A41C12D1EEC4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B7BBD-CEEB-4256-84B2-6D907E118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2A8B7-F430-4F4A-BB63-481F51E58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3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BAC1C-A332-4BA5-8C9C-FE0396C8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056" cy="4870974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8D137-710E-4125-B5E9-F63E7F1C9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7" y="3566639"/>
            <a:ext cx="5021183" cy="2279979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480C5-E9A6-425E-B050-03E444BE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C8B4-7FBB-408F-BDB9-F0496874AFB2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B4831-6C0B-4E0B-A341-91E4C5D3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11EE6-252D-46DD-94DF-C42657EF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94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04B06-C54A-4B7B-B6D1-436428EAF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52076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23919-9A2F-4D97-8F31-6E35BD597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3049" y="969264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DA345-F684-4BAA-A22C-E725B3A60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63049" y="3621849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399C52-9753-45D8-9646-CF31BB015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EE20-A5E2-47D3-8F6D-A2BA7AB2E093}" type="datetime1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F95E57-622C-4199-940E-F5462E1AC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B7592-00E8-41EF-B749-2A5EA8E4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29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F4AA536-072F-4374-926E-17E038EC7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291277-967B-4176-B40B-9EC360626994}"/>
              </a:ext>
            </a:extLst>
          </p:cNvPr>
          <p:cNvSpPr/>
          <p:nvPr/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B11C00-F7CB-4484-807A-D12745CD3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8119"/>
            <a:ext cx="11165481" cy="10730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AAA6E-E243-48B3-9585-3C1420B3E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7870" y="2178908"/>
            <a:ext cx="5020056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D01B8-0F2E-41A4-B21C-334393F6A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7870" y="2876085"/>
            <a:ext cx="5020056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89B23F-3E60-415A-9CE7-0928B5CFB2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2168" y="2178908"/>
            <a:ext cx="5021182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223446-0CDC-402B-8D71-D9D29F6DF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62168" y="2876085"/>
            <a:ext cx="5021182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2B77D3-C6EC-4FFD-9E10-24E1AC5420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7870" y="6420414"/>
            <a:ext cx="2743200" cy="365125"/>
          </a:xfrm>
        </p:spPr>
        <p:txBody>
          <a:bodyPr/>
          <a:lstStyle/>
          <a:p>
            <a:fld id="{3382CF99-132F-413F-B7EF-71A5C33F2ED6}" type="datetime1">
              <a:rPr lang="en-US" smtClean="0"/>
              <a:t>9/14/22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9DF31B-BD07-4DC2-95C2-B77E51AAE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54CE5A-3A0A-4AAB-81D2-F1C20636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23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16B8-52AB-412B-BBE7-B6BE698FA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779C3-9D19-467E-A5D2-0920834D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AE06-98E0-4D9F-A059-92C3548821BB}" type="datetime1">
              <a:rPr lang="en-US" smtClean="0"/>
              <a:t>9/14/22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72BB4-C8D8-4F74-9677-5AC97993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B49B8-779F-4492-ABD9-96F0D042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55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B976BF-9339-48D6-881A-280D15492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A00CA-3DDC-4705-B840-978EF5EA0707}" type="datetime1">
              <a:rPr lang="en-US" smtClean="0"/>
              <a:t>9/14/22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77605-C9C8-432E-9662-D7D410B15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432B6-4A12-46EF-98A7-B5D50BD51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8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F191C-AF68-4230-A7B2-F8F07B486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F9F11-5FCF-4D7E-BA51-38CB84277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182" y="987423"/>
            <a:ext cx="502094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3B519B-06C0-41BC-95FB-FB1FE4363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61038"/>
            <a:ext cx="5020948" cy="2507949"/>
          </a:xfrm>
        </p:spPr>
        <p:txBody>
          <a:bodyPr>
            <a:normAutofit/>
          </a:bodyPr>
          <a:lstStyle>
            <a:lvl1pPr marL="0" indent="0">
              <a:buNone/>
              <a:defRPr sz="24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8B70C-015C-4832-AFF6-D033E022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6D49-0BBA-4C5A-AD96-6448CA63451A}" type="datetime1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1A6FB-8C14-46D1-90A5-0FF11DE78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2C585-6FA1-4E94-9C1C-A1DEDE55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97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8B43-D1CE-43F4-A367-EF1FE9688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B73978-8CDF-4C0E-ABA1-7291A03473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62168" y="987425"/>
            <a:ext cx="502700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BECC62-ED45-451E-BEC5-A03C6A554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40442"/>
            <a:ext cx="5020948" cy="2528545"/>
          </a:xfrm>
        </p:spPr>
        <p:txBody>
          <a:bodyPr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1A7A86-B983-4315-9312-936B4FCF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EB293-A316-472D-A8B4-6947CF1A12B7}" type="datetime1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88C0-25A5-46F9-AB35-EAD50E6B9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F9EA8-45AD-478E-8606-9328245B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51E4AC6-B446-4768-97EF-CA4B8261433B}"/>
              </a:ext>
            </a:extLst>
          </p:cNvPr>
          <p:cNvCxnSpPr>
            <a:cxnSpLocks/>
          </p:cNvCxnSpPr>
          <p:nvPr/>
        </p:nvCxnSpPr>
        <p:spPr>
          <a:xfrm>
            <a:off x="11689174" y="2172428"/>
            <a:ext cx="0" cy="3354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44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61AD20-E240-4E6F-AF91-689F7AEEE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78801-35D1-4C19-BC2B-EAC7EE917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8" y="969264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82A45-C5B9-4575-8E28-A35767B4D7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734BCCD4-CEB1-405B-A443-DD9CBCBEA552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D0933-AA03-4018-8E37-004CFB9F61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870" y="977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F282A-DF4A-4A2D-9672-8F0F770A3F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DF98CC-160E-494C-8C3C-8CDC5FA257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E57300-C7FF-4578-99A0-42B0295B123C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4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62" r:id="rId6"/>
    <p:sldLayoutId id="2147483757" r:id="rId7"/>
    <p:sldLayoutId id="2147483758" r:id="rId8"/>
    <p:sldLayoutId id="2147483759" r:id="rId9"/>
    <p:sldLayoutId id="2147483761" r:id="rId10"/>
    <p:sldLayoutId id="2147483760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George_Gamow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James_Andrew_Harris" TargetMode="External"/><Relationship Id="rId11" Type="http://schemas.openxmlformats.org/officeDocument/2006/relationships/image" Target="../media/image17.jpeg"/><Relationship Id="rId5" Type="http://schemas.openxmlformats.org/officeDocument/2006/relationships/image" Target="../media/image14.jpeg"/><Relationship Id="rId10" Type="http://schemas.openxmlformats.org/officeDocument/2006/relationships/hyperlink" Target="https://en.wikipedia.org/wiki/Lise_Meitner" TargetMode="External"/><Relationship Id="rId4" Type="http://schemas.openxmlformats.org/officeDocument/2006/relationships/hyperlink" Target="https://en.wikipedia.org/wiki/Hideki_Yukawa" TargetMode="External"/><Relationship Id="rId9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E20BB609-EF92-42DB-836C-0699A590B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BEC44CD-E290-4D60-A056-5BA05B182A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3BF636-B1D6-87AF-C8EC-C8386931AB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0BAF17-1820-0CC6-0E28-341496AA8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69" y="978408"/>
            <a:ext cx="7781305" cy="2334248"/>
          </a:xfrm>
        </p:spPr>
        <p:txBody>
          <a:bodyPr anchor="t">
            <a:normAutofit/>
          </a:bodyPr>
          <a:lstStyle/>
          <a:p>
            <a:r>
              <a:rPr lang="en-US" sz="5200" dirty="0">
                <a:solidFill>
                  <a:srgbClr val="FFFFFF"/>
                </a:solidFill>
              </a:rPr>
              <a:t>Nuclear Equations</a:t>
            </a:r>
            <a:br>
              <a:rPr lang="en-US" sz="5200" dirty="0">
                <a:solidFill>
                  <a:srgbClr val="FFFFFF"/>
                </a:solidFill>
              </a:rPr>
            </a:br>
            <a:endParaRPr lang="en-US" sz="5200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795CEF-41C2-BA49-A440-4BA4F21B2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8" y="4250293"/>
            <a:ext cx="5040785" cy="1828799"/>
          </a:xfrm>
        </p:spPr>
        <p:txBody>
          <a:bodyPr anchor="b">
            <a:normAutofit/>
          </a:bodyPr>
          <a:lstStyle/>
          <a:p>
            <a:r>
              <a:rPr lang="en-US" sz="2400" i="0" dirty="0">
                <a:solidFill>
                  <a:srgbClr val="FFFFFF"/>
                </a:solidFill>
              </a:rPr>
              <a:t>GCSE Physics</a:t>
            </a:r>
          </a:p>
          <a:p>
            <a:r>
              <a:rPr lang="en-US" sz="2400" dirty="0">
                <a:solidFill>
                  <a:srgbClr val="FFFFFF"/>
                </a:solidFill>
              </a:rPr>
              <a:t>Diversity in Science Teaching Pack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335F7-F61C-4EB4-80F2-4B1438FE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1189494-2B67-46D2-93D6-A122A09BF6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98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9D71321-84EC-D7ED-B555-E20752D6C6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CFA719A7-7627-1F0A-F2AD-4AD3898C3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522" y="834452"/>
            <a:ext cx="9032813" cy="97191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Nuclear equations</a:t>
            </a: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9367A460-6C67-040D-D744-7FD3F3E37EA1}"/>
              </a:ext>
            </a:extLst>
          </p:cNvPr>
          <p:cNvSpPr/>
          <p:nvPr/>
        </p:nvSpPr>
        <p:spPr>
          <a:xfrm>
            <a:off x="513520" y="1553727"/>
            <a:ext cx="6899215" cy="505270"/>
          </a:xfr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GB" sz="2700" dirty="0"/>
              <a:t>… are used to </a:t>
            </a:r>
            <a:r>
              <a:rPr lang="en-GB" sz="2700" b="1" dirty="0"/>
              <a:t>represent radioactive decay</a:t>
            </a:r>
            <a:r>
              <a:rPr lang="en-GB" sz="2700" dirty="0"/>
              <a:t>.</a:t>
            </a:r>
            <a:endParaRPr lang="en-US" sz="2700" dirty="0"/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3E251661-4DF1-FB4C-2D82-B4E38071B294}"/>
              </a:ext>
            </a:extLst>
          </p:cNvPr>
          <p:cNvSpPr/>
          <p:nvPr/>
        </p:nvSpPr>
        <p:spPr>
          <a:xfrm>
            <a:off x="513520" y="2420514"/>
            <a:ext cx="6899215" cy="971910"/>
          </a:xfr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GB" sz="2700" dirty="0"/>
              <a:t>There are different </a:t>
            </a:r>
            <a:r>
              <a:rPr lang="en-GB" sz="2700" b="1" dirty="0"/>
              <a:t>types</a:t>
            </a:r>
            <a:r>
              <a:rPr lang="en-GB" sz="2700" dirty="0"/>
              <a:t> of radioactive decay, such as: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9AE525-4148-D9F4-5FFB-C6009975CC0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3578" y="3392424"/>
            <a:ext cx="3557898" cy="24201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BCF7CF-CF15-C394-3B5F-265F9936B05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2028" y="3547852"/>
            <a:ext cx="3557898" cy="2420112"/>
          </a:xfrm>
          <a:prstGeom prst="rect">
            <a:avLst/>
          </a:prstGeom>
        </p:spPr>
      </p:pic>
      <p:sp>
        <p:nvSpPr>
          <p:cNvPr id="16" name="Rectangle 14">
            <a:extLst>
              <a:ext uri="{FF2B5EF4-FFF2-40B4-BE49-F238E27FC236}">
                <a16:creationId xmlns:a16="http://schemas.microsoft.com/office/drawing/2014/main" id="{A2AB2E94-091B-B579-EA67-C0508CCE49C1}"/>
              </a:ext>
            </a:extLst>
          </p:cNvPr>
          <p:cNvSpPr/>
          <p:nvPr/>
        </p:nvSpPr>
        <p:spPr>
          <a:xfrm>
            <a:off x="2163569" y="6106749"/>
            <a:ext cx="2174816" cy="612465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GB" sz="2200" dirty="0"/>
              <a:t>Alpha (</a:t>
            </a:r>
            <a:r>
              <a:rPr lang="el-GR" sz="2200" dirty="0"/>
              <a:t>α</a:t>
            </a:r>
            <a:r>
              <a:rPr lang="en-GB" sz="2200" dirty="0"/>
              <a:t>) decay</a:t>
            </a:r>
          </a:p>
        </p:txBody>
      </p:sp>
      <p:sp>
        <p:nvSpPr>
          <p:cNvPr id="19" name="Rectangle 14">
            <a:extLst>
              <a:ext uri="{FF2B5EF4-FFF2-40B4-BE49-F238E27FC236}">
                <a16:creationId xmlns:a16="http://schemas.microsoft.com/office/drawing/2014/main" id="{CA0E4A05-6C1E-DE71-CFCC-D285F63F4F29}"/>
              </a:ext>
            </a:extLst>
          </p:cNvPr>
          <p:cNvSpPr/>
          <p:nvPr/>
        </p:nvSpPr>
        <p:spPr>
          <a:xfrm>
            <a:off x="7695119" y="6106749"/>
            <a:ext cx="2174816" cy="612465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GB" sz="2200" dirty="0"/>
              <a:t>Beta (</a:t>
            </a:r>
            <a:r>
              <a:rPr lang="el-GR" sz="2400" dirty="0"/>
              <a:t>β</a:t>
            </a:r>
            <a:r>
              <a:rPr lang="en-GB" sz="2400" dirty="0"/>
              <a:t>)</a:t>
            </a:r>
            <a:r>
              <a:rPr lang="en-GB" sz="2200" dirty="0"/>
              <a:t> decay</a:t>
            </a:r>
          </a:p>
        </p:txBody>
      </p:sp>
    </p:spTree>
    <p:extLst>
      <p:ext uri="{BB962C8B-B14F-4D97-AF65-F5344CB8AC3E}">
        <p14:creationId xmlns:p14="http://schemas.microsoft.com/office/powerpoint/2010/main" val="2312114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EE42DCE-4A4F-44C4-84E5-261B3BEEF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65EB893-6714-C966-900A-CB53D685E7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A3C26-5468-9D61-6DF1-BADE322D6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6144230" cy="971910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Who developed the theory of beta decay?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CBAC0C-9B3F-7895-E1A6-D9F936A18A31}"/>
              </a:ext>
            </a:extLst>
          </p:cNvPr>
          <p:cNvSpPr/>
          <p:nvPr/>
        </p:nvSpPr>
        <p:spPr>
          <a:xfrm>
            <a:off x="535968" y="2352674"/>
            <a:ext cx="6653927" cy="3109811"/>
          </a:xfr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GB" sz="2700" dirty="0"/>
              <a:t>The Italian physicist </a:t>
            </a:r>
            <a:r>
              <a:rPr lang="en-GB" sz="2700" b="1" dirty="0"/>
              <a:t>Enrico Fermi </a:t>
            </a:r>
            <a:r>
              <a:rPr lang="en-GB" sz="2700" dirty="0"/>
              <a:t>developed the theory of beta decay in 1933.</a:t>
            </a:r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GB" sz="2700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GB" sz="2700" dirty="0"/>
              <a:t>But… some scientists found that </a:t>
            </a:r>
            <a:r>
              <a:rPr lang="en-GB" sz="2700" b="1" dirty="0"/>
              <a:t>their experiments did not match </a:t>
            </a:r>
            <a:r>
              <a:rPr lang="en-GB" sz="2700" dirty="0"/>
              <a:t>Fermi’s theory.</a:t>
            </a:r>
            <a:endParaRPr lang="en-GB" sz="2700" b="1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GB" sz="2700" b="1" dirty="0"/>
              <a:t> </a:t>
            </a:r>
            <a:endParaRPr lang="en-US" sz="2700" b="1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2AF664E-956D-40D1-9B64-72A785708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68869" y="6209925"/>
            <a:ext cx="402336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F3821A-1D75-1680-E013-482ED8C7906C}"/>
              </a:ext>
            </a:extLst>
          </p:cNvPr>
          <p:cNvSpPr/>
          <p:nvPr/>
        </p:nvSpPr>
        <p:spPr>
          <a:xfrm>
            <a:off x="8277639" y="6372153"/>
            <a:ext cx="2805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Enrico Fermi (1901–1954)</a:t>
            </a:r>
          </a:p>
        </p:txBody>
      </p:sp>
      <p:pic>
        <p:nvPicPr>
          <p:cNvPr id="5" name="Picture 4" descr="A person in a suit&#10;&#10;Description automatically generated with medium confidence">
            <a:extLst>
              <a:ext uri="{FF2B5EF4-FFF2-40B4-BE49-F238E27FC236}">
                <a16:creationId xmlns:a16="http://schemas.microsoft.com/office/drawing/2014/main" id="{2E1ED18E-115C-FF48-ABE8-2A74735D5D6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1849" y="1011885"/>
            <a:ext cx="3954183" cy="4899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636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EE42DCE-4A4F-44C4-84E5-261B3BEEF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6049D82-A002-1FF9-B0AF-7B434232A8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A3C26-5468-9D61-6DF1-BADE322D6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6160"/>
            <a:ext cx="6614443" cy="790647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New experiments needed…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2AF664E-956D-40D1-9B64-72A785708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68869" y="6209925"/>
            <a:ext cx="402336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3145B32-A8AB-A4BD-DC00-2455A2C91D19}"/>
              </a:ext>
            </a:extLst>
          </p:cNvPr>
          <p:cNvSpPr/>
          <p:nvPr/>
        </p:nvSpPr>
        <p:spPr>
          <a:xfrm>
            <a:off x="8066039" y="6372153"/>
            <a:ext cx="32167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err="1"/>
              <a:t>Chien-Shiung</a:t>
            </a:r>
            <a:r>
              <a:rPr lang="en-US" dirty="0"/>
              <a:t> Wu (1912–1997)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C57A7-623A-2E0A-8BAF-531831166791}"/>
              </a:ext>
            </a:extLst>
          </p:cNvPr>
          <p:cNvSpPr/>
          <p:nvPr/>
        </p:nvSpPr>
        <p:spPr>
          <a:xfrm>
            <a:off x="517869" y="1947703"/>
            <a:ext cx="612648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/>
              <a:t>In 1949, the Chinese-American physicist </a:t>
            </a:r>
            <a:r>
              <a:rPr lang="en-US" sz="2700" b="1" dirty="0" err="1"/>
              <a:t>Chien-Shiung</a:t>
            </a:r>
            <a:r>
              <a:rPr lang="en-US" sz="2700" b="1" dirty="0"/>
              <a:t> Wu </a:t>
            </a:r>
            <a:r>
              <a:rPr lang="en-US" sz="2700" dirty="0"/>
              <a:t>did another experiment.</a:t>
            </a:r>
          </a:p>
          <a:p>
            <a:endParaRPr lang="en-US" sz="2700" b="1" dirty="0"/>
          </a:p>
          <a:p>
            <a:r>
              <a:rPr lang="en-US" sz="2700" dirty="0"/>
              <a:t>She </a:t>
            </a:r>
            <a:r>
              <a:rPr lang="en-US" sz="2700" b="1" dirty="0"/>
              <a:t>proved</a:t>
            </a:r>
            <a:r>
              <a:rPr lang="en-US" sz="2700" dirty="0"/>
              <a:t> that Fermi’s theory of beta decay was right.</a:t>
            </a:r>
          </a:p>
          <a:p>
            <a:endParaRPr lang="en-US" sz="2700" dirty="0"/>
          </a:p>
          <a:p>
            <a:r>
              <a:rPr lang="en-US" sz="2700" dirty="0"/>
              <a:t>Wu </a:t>
            </a:r>
            <a:r>
              <a:rPr lang="en-US" sz="2700" b="1" dirty="0"/>
              <a:t>corrected the errors </a:t>
            </a:r>
            <a:r>
              <a:rPr lang="en-US" sz="2700" dirty="0"/>
              <a:t>in previous beta decay experiments.</a:t>
            </a:r>
          </a:p>
        </p:txBody>
      </p:sp>
      <p:pic>
        <p:nvPicPr>
          <p:cNvPr id="4" name="Picture 3" descr="A person sitting at a table&#10;&#10;Description automatically generated with low confidence">
            <a:extLst>
              <a:ext uri="{FF2B5EF4-FFF2-40B4-BE49-F238E27FC236}">
                <a16:creationId xmlns:a16="http://schemas.microsoft.com/office/drawing/2014/main" id="{5BF00905-8392-D036-7DA4-36A061AC07F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4885" y="883400"/>
            <a:ext cx="3991495" cy="509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625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4213918-F1EB-4BCE-BE23-F5E9851EE0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670B43C-39AF-50E2-1B40-1928DF1F6C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9A1C4A-9700-85E0-011F-EDC62043E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6160"/>
            <a:ext cx="11155680" cy="163641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How do scientific theories and methods develop over time?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062E862-C7F7-4CA1-B929-D0B75F5E9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1AB92A9-D57A-308F-81B3-32850C38FC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1577052"/>
              </p:ext>
            </p:extLst>
          </p:nvPr>
        </p:nvGraphicFramePr>
        <p:xfrm>
          <a:off x="528320" y="2780521"/>
          <a:ext cx="11155680" cy="35176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495443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pic>
        <p:nvPicPr>
          <p:cNvPr id="7" name="Picture 6">
            <a:hlinkClick r:id="rId4"/>
            <a:extLst>
              <a:ext uri="{FF2B5EF4-FFF2-40B4-BE49-F238E27FC236}">
                <a16:creationId xmlns:a16="http://schemas.microsoft.com/office/drawing/2014/main" id="{18D460F3-FD1D-019C-A5E7-1212A5779D6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5949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13" name="Picture 12">
            <a:hlinkClick r:id="rId6"/>
            <a:extLst>
              <a:ext uri="{FF2B5EF4-FFF2-40B4-BE49-F238E27FC236}">
                <a16:creationId xmlns:a16="http://schemas.microsoft.com/office/drawing/2014/main" id="{A4556F1D-E505-C945-F72E-058EC1CFF6E2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8831591" y="2814296"/>
            <a:ext cx="2410198" cy="2383516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5" name="Picture 4">
            <a:hlinkClick r:id="rId8"/>
            <a:extLst>
              <a:ext uri="{FF2B5EF4-FFF2-40B4-BE49-F238E27FC236}">
                <a16:creationId xmlns:a16="http://schemas.microsoft.com/office/drawing/2014/main" id="{BE70B63E-E4C4-D79E-C717-B0069205703B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540218" y="2827685"/>
            <a:ext cx="2365498" cy="2356737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And whilst we’re here…</a:t>
            </a:r>
          </a:p>
        </p:txBody>
      </p:sp>
      <p:sp>
        <p:nvSpPr>
          <p:cNvPr id="17" name="Rectangle 31">
            <a:extLst>
              <a:ext uri="{FF2B5EF4-FFF2-40B4-BE49-F238E27FC236}">
                <a16:creationId xmlns:a16="http://schemas.microsoft.com/office/drawing/2014/main" id="{095B1E4C-9E7E-F7CF-B648-84B835BB6EDB}"/>
              </a:ext>
            </a:extLst>
          </p:cNvPr>
          <p:cNvSpPr/>
          <p:nvPr/>
        </p:nvSpPr>
        <p:spPr>
          <a:xfrm>
            <a:off x="517868" y="5458809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George Gamow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(Russia and Ukraine)</a:t>
            </a:r>
          </a:p>
        </p:txBody>
      </p:sp>
      <p:sp>
        <p:nvSpPr>
          <p:cNvPr id="18" name="Rectangle 31">
            <a:extLst>
              <a:ext uri="{FF2B5EF4-FFF2-40B4-BE49-F238E27FC236}">
                <a16:creationId xmlns:a16="http://schemas.microsoft.com/office/drawing/2014/main" id="{CED55FFF-2B64-E0FC-4050-5F6078E10BC1}"/>
              </a:ext>
            </a:extLst>
          </p:cNvPr>
          <p:cNvSpPr/>
          <p:nvPr/>
        </p:nvSpPr>
        <p:spPr>
          <a:xfrm>
            <a:off x="3345949" y="5473168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Hideki Yukawa 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(Japan)</a:t>
            </a:r>
          </a:p>
        </p:txBody>
      </p:sp>
      <p:sp>
        <p:nvSpPr>
          <p:cNvPr id="19" name="Rectangle 31">
            <a:extLst>
              <a:ext uri="{FF2B5EF4-FFF2-40B4-BE49-F238E27FC236}">
                <a16:creationId xmlns:a16="http://schemas.microsoft.com/office/drawing/2014/main" id="{984E74CF-0FCB-C6D2-8422-12846F3E6DB5}"/>
              </a:ext>
            </a:extLst>
          </p:cNvPr>
          <p:cNvSpPr/>
          <p:nvPr/>
        </p:nvSpPr>
        <p:spPr>
          <a:xfrm>
            <a:off x="6174030" y="5473168"/>
            <a:ext cx="2531057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Lise Meitner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(Austria and Sweden)</a:t>
            </a:r>
          </a:p>
        </p:txBody>
      </p:sp>
      <p:sp>
        <p:nvSpPr>
          <p:cNvPr id="20" name="Rectangle 31">
            <a:extLst>
              <a:ext uri="{FF2B5EF4-FFF2-40B4-BE49-F238E27FC236}">
                <a16:creationId xmlns:a16="http://schemas.microsoft.com/office/drawing/2014/main" id="{7559B6AC-F6AD-C7A8-C462-217B38CE79FA}"/>
              </a:ext>
            </a:extLst>
          </p:cNvPr>
          <p:cNvSpPr/>
          <p:nvPr/>
        </p:nvSpPr>
        <p:spPr>
          <a:xfrm>
            <a:off x="8831591" y="5473168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James A. Harris 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(USA)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7163BF2-6F09-8DD9-7951-6EF45271AA06}"/>
              </a:ext>
            </a:extLst>
          </p:cNvPr>
          <p:cNvSpPr/>
          <p:nvPr/>
        </p:nvSpPr>
        <p:spPr>
          <a:xfrm>
            <a:off x="517868" y="1692876"/>
            <a:ext cx="63277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Scientists from </a:t>
            </a:r>
            <a:r>
              <a:rPr lang="en-US" b="1" dirty="0"/>
              <a:t>around the world </a:t>
            </a:r>
            <a:r>
              <a:rPr lang="en-US" dirty="0"/>
              <a:t>helped develop the physics of nuclear decay. Here are just a few:</a:t>
            </a:r>
          </a:p>
        </p:txBody>
      </p:sp>
      <p:pic>
        <p:nvPicPr>
          <p:cNvPr id="15" name="Picture 14" descr="A person in a lab coat&#10;&#10;Description automatically generated with medium confidence">
            <a:hlinkClick r:id="rId10"/>
            <a:extLst>
              <a:ext uri="{FF2B5EF4-FFF2-40B4-BE49-F238E27FC236}">
                <a16:creationId xmlns:a16="http://schemas.microsoft.com/office/drawing/2014/main" id="{24DC4149-0110-6407-C5A2-E46EFC4C2787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>
          <a:xfrm>
            <a:off x="6088770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17080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Specification and </a:t>
            </a:r>
            <a:r>
              <a:rPr lang="en-US" sz="4200" dirty="0" err="1"/>
              <a:t>Licence</a:t>
            </a:r>
            <a:endParaRPr lang="en-US" sz="4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85192EA-913B-709F-28F0-313B3289825C}"/>
              </a:ext>
            </a:extLst>
          </p:cNvPr>
          <p:cNvSpPr/>
          <p:nvPr/>
        </p:nvSpPr>
        <p:spPr>
          <a:xfrm>
            <a:off x="517868" y="1736281"/>
            <a:ext cx="81506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Nuclear Equations</a:t>
            </a:r>
          </a:p>
          <a:p>
            <a:endParaRPr lang="en-US" b="1" dirty="0"/>
          </a:p>
          <a:p>
            <a:r>
              <a:rPr lang="en-US" b="1" dirty="0"/>
              <a:t>AQA Physics Specification</a:t>
            </a:r>
          </a:p>
          <a:p>
            <a:endParaRPr lang="en-US" dirty="0"/>
          </a:p>
          <a:p>
            <a:r>
              <a:rPr lang="en-US" dirty="0"/>
              <a:t>WS1.1 Understand how scientific methods and theories develop over time</a:t>
            </a:r>
          </a:p>
          <a:p>
            <a:r>
              <a:rPr lang="en-US" dirty="0"/>
              <a:t>4.4.2.2 Nuclear equations</a:t>
            </a:r>
          </a:p>
          <a:p>
            <a:endParaRPr lang="en-US" dirty="0"/>
          </a:p>
          <a:p>
            <a:r>
              <a:rPr lang="en-US" dirty="0"/>
              <a:t>GCSE Physics: Diversity in Science Teaching Pack</a:t>
            </a:r>
          </a:p>
          <a:p>
            <a:r>
              <a:rPr lang="en-US" dirty="0"/>
              <a:t>Developed by James Poskett (University of Warwick)</a:t>
            </a:r>
          </a:p>
          <a:p>
            <a:r>
              <a:rPr lang="en-US" dirty="0" err="1"/>
              <a:t>Licence</a:t>
            </a:r>
            <a:r>
              <a:rPr lang="en-US" dirty="0"/>
              <a:t>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-</a:t>
            </a:r>
            <a:r>
              <a:rPr lang="en-US" dirty="0" err="1"/>
              <a:t>sa</a:t>
            </a:r>
            <a:r>
              <a:rPr lang="en-US" dirty="0"/>
              <a:t>/3.0/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834310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Custom 86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Bierstad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1444</TotalTime>
  <Words>349</Words>
  <Application>Microsoft Macintosh PowerPoint</Application>
  <PresentationFormat>Widescreen</PresentationFormat>
  <Paragraphs>69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Bierstadt</vt:lpstr>
      <vt:lpstr>Calibri</vt:lpstr>
      <vt:lpstr>GestaltVTI</vt:lpstr>
      <vt:lpstr>Nuclear Equations </vt:lpstr>
      <vt:lpstr>Nuclear equations</vt:lpstr>
      <vt:lpstr>Who developed the theory of beta decay?</vt:lpstr>
      <vt:lpstr>New experiments needed…</vt:lpstr>
      <vt:lpstr>How do scientific theories and methods develop over time?</vt:lpstr>
      <vt:lpstr>And whilst we’re here…</vt:lpstr>
      <vt:lpstr>Specification and Licence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Model of the Atom</dc:title>
  <dc:creator>Poskett, James</dc:creator>
  <cp:lastModifiedBy>Poskett, James</cp:lastModifiedBy>
  <cp:revision>134</cp:revision>
  <dcterms:created xsi:type="dcterms:W3CDTF">2022-06-21T10:18:19Z</dcterms:created>
  <dcterms:modified xsi:type="dcterms:W3CDTF">2022-09-14T13:21:06Z</dcterms:modified>
</cp:coreProperties>
</file>